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8" r:id="rId2"/>
    <p:sldId id="263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4" r:id="rId11"/>
    <p:sldId id="265" r:id="rId12"/>
    <p:sldId id="266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706" autoAdjust="0"/>
    <p:restoredTop sz="94660"/>
  </p:normalViewPr>
  <p:slideViewPr>
    <p:cSldViewPr>
      <p:cViewPr varScale="1">
        <p:scale>
          <a:sx n="65" d="100"/>
          <a:sy n="65" d="100"/>
        </p:scale>
        <p:origin x="-157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09-Feb-10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09-Feb-10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09-Feb-10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09-Feb-10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09-Feb-10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09-Feb-10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09-Feb-10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09-Feb-10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09-Feb-10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09-Feb-10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09-Feb-10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7C3A134-F1C3-464B-BF47-54DC2DE08F52}" type="datetimeFigureOut">
              <a:rPr lang="en-US" smtClean="0"/>
              <a:pPr/>
              <a:t>09-Feb-10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5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Oval 3"/>
          <p:cNvSpPr/>
          <p:nvPr/>
        </p:nvSpPr>
        <p:spPr>
          <a:xfrm>
            <a:off x="1524000" y="533400"/>
            <a:ext cx="5867400" cy="13716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FF0000"/>
                </a:solidFill>
              </a:rPr>
              <a:t>WELCOME</a:t>
            </a:r>
            <a:endParaRPr lang="en-US" sz="6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Present tense ৪ </a:t>
            </a:r>
            <a:r>
              <a:rPr lang="en-US" b="1" i="1" dirty="0" err="1" smtClean="0"/>
              <a:t>প্রকার</a:t>
            </a:r>
            <a:r>
              <a:rPr lang="en-US" b="1" i="1" dirty="0" smtClean="0"/>
              <a:t>: </a:t>
            </a:r>
            <a:r>
              <a:rPr lang="en-US" b="1" i="1" dirty="0" err="1" smtClean="0"/>
              <a:t>যথা</a:t>
            </a:r>
            <a:r>
              <a:rPr lang="en-US" b="1" i="1" dirty="0" smtClean="0"/>
              <a:t>-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Present Indefinite tense.</a:t>
            </a:r>
          </a:p>
          <a:p>
            <a:r>
              <a:rPr lang="en-US" sz="3600" b="1" dirty="0" smtClean="0">
                <a:solidFill>
                  <a:srgbClr val="C00000"/>
                </a:solidFill>
              </a:rPr>
              <a:t>Present Continuous tense.</a:t>
            </a:r>
          </a:p>
          <a:p>
            <a:r>
              <a:rPr lang="en-US" sz="3600" b="1" dirty="0" smtClean="0">
                <a:solidFill>
                  <a:srgbClr val="C00000"/>
                </a:solidFill>
              </a:rPr>
              <a:t>Present Perfect tense.</a:t>
            </a:r>
          </a:p>
          <a:p>
            <a:r>
              <a:rPr lang="en-US" sz="3600" b="1" dirty="0" smtClean="0">
                <a:solidFill>
                  <a:srgbClr val="C00000"/>
                </a:solidFill>
              </a:rPr>
              <a:t>Present Perfect Continuous tense.</a:t>
            </a:r>
            <a:endParaRPr lang="en-US" sz="3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Past tense ৪ </a:t>
            </a:r>
            <a:r>
              <a:rPr lang="en-US" b="1" i="1" dirty="0" err="1" smtClean="0"/>
              <a:t>প্রকার</a:t>
            </a:r>
            <a:r>
              <a:rPr lang="en-US" b="1" i="1" dirty="0" smtClean="0"/>
              <a:t>: </a:t>
            </a:r>
            <a:r>
              <a:rPr lang="en-US" b="1" i="1" dirty="0" err="1" smtClean="0"/>
              <a:t>যথা</a:t>
            </a:r>
            <a:r>
              <a:rPr lang="en-US" b="1" i="1" dirty="0" smtClean="0"/>
              <a:t>-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Past Indefinite tense.</a:t>
            </a:r>
          </a:p>
          <a:p>
            <a:r>
              <a:rPr lang="en-US" sz="3600" b="1" dirty="0" smtClean="0">
                <a:solidFill>
                  <a:srgbClr val="00B050"/>
                </a:solidFill>
              </a:rPr>
              <a:t>Past Continuous tense.</a:t>
            </a:r>
          </a:p>
          <a:p>
            <a:r>
              <a:rPr lang="en-US" sz="3600" b="1" dirty="0" smtClean="0">
                <a:solidFill>
                  <a:srgbClr val="00B050"/>
                </a:solidFill>
              </a:rPr>
              <a:t>Past Perfect tense.</a:t>
            </a:r>
          </a:p>
          <a:p>
            <a:r>
              <a:rPr lang="en-US" sz="3600" b="1" dirty="0" smtClean="0">
                <a:solidFill>
                  <a:srgbClr val="00B050"/>
                </a:solidFill>
              </a:rPr>
              <a:t>Past Perfect Continuous tense.</a:t>
            </a:r>
            <a:endParaRPr lang="en-US" sz="36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Future tense ৪ </a:t>
            </a:r>
            <a:r>
              <a:rPr lang="en-US" b="1" i="1" dirty="0" err="1" smtClean="0"/>
              <a:t>প্রকার</a:t>
            </a:r>
            <a:r>
              <a:rPr lang="en-US" b="1" i="1" dirty="0" smtClean="0"/>
              <a:t>: </a:t>
            </a:r>
            <a:r>
              <a:rPr lang="en-US" b="1" i="1" dirty="0" err="1" smtClean="0"/>
              <a:t>যথা</a:t>
            </a:r>
            <a:r>
              <a:rPr lang="en-US" b="1" i="1" dirty="0" smtClean="0"/>
              <a:t>-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7030A0"/>
                </a:solidFill>
              </a:rPr>
              <a:t>Future Indefinite tense.</a:t>
            </a:r>
          </a:p>
          <a:p>
            <a:r>
              <a:rPr lang="en-US" sz="3600" b="1" dirty="0" smtClean="0">
                <a:solidFill>
                  <a:srgbClr val="7030A0"/>
                </a:solidFill>
              </a:rPr>
              <a:t>Future Continuous tense.</a:t>
            </a:r>
          </a:p>
          <a:p>
            <a:r>
              <a:rPr lang="en-US" sz="3600" b="1" dirty="0" smtClean="0">
                <a:solidFill>
                  <a:srgbClr val="7030A0"/>
                </a:solidFill>
              </a:rPr>
              <a:t>Future Perfect tense.</a:t>
            </a:r>
          </a:p>
          <a:p>
            <a:r>
              <a:rPr lang="en-US" sz="3600" b="1" dirty="0" smtClean="0">
                <a:solidFill>
                  <a:srgbClr val="7030A0"/>
                </a:solidFill>
              </a:rPr>
              <a:t>Future  Perfect Continuous tense.</a:t>
            </a:r>
            <a:endParaRPr lang="en-US" sz="36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524000" y="685800"/>
            <a:ext cx="6096000" cy="167640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rgbClr val="C00000"/>
                </a:solidFill>
              </a:rPr>
              <a:t>THANKS TO ALL</a:t>
            </a:r>
            <a:endParaRPr lang="en-US" sz="5400" b="1" dirty="0">
              <a:solidFill>
                <a:srgbClr val="C00000"/>
              </a:solidFill>
            </a:endParaRPr>
          </a:p>
        </p:txBody>
      </p:sp>
      <p:pic>
        <p:nvPicPr>
          <p:cNvPr id="4" name="Picture 3" descr="Tulip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2457450"/>
            <a:ext cx="5867400" cy="4400550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143000"/>
          </a:xfrm>
        </p:spPr>
        <p:txBody>
          <a:bodyPr/>
          <a:lstStyle/>
          <a:p>
            <a:r>
              <a:rPr lang="en-US" b="1" i="1" u="sng" dirty="0" smtClean="0">
                <a:solidFill>
                  <a:schemeClr val="accent5">
                    <a:lumMod val="75000"/>
                  </a:schemeClr>
                </a:solidFill>
              </a:rPr>
              <a:t>Md. </a:t>
            </a:r>
            <a:r>
              <a:rPr lang="en-US" b="1" i="1" u="sng" dirty="0" err="1" smtClean="0">
                <a:solidFill>
                  <a:schemeClr val="accent5">
                    <a:lumMod val="75000"/>
                  </a:schemeClr>
                </a:solidFill>
              </a:rPr>
              <a:t>Mahfuzur</a:t>
            </a:r>
            <a:r>
              <a:rPr lang="en-US" b="1" i="1" u="sng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i="1" u="sng" dirty="0" err="1" smtClean="0">
                <a:solidFill>
                  <a:schemeClr val="accent5">
                    <a:lumMod val="75000"/>
                  </a:schemeClr>
                </a:solidFill>
              </a:rPr>
              <a:t>Rahman</a:t>
            </a:r>
            <a:endParaRPr lang="en-US" b="1" i="1" u="sng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Assistant teacher (AG</a:t>
            </a:r>
            <a:r>
              <a:rPr lang="en-US" sz="4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r>
              <a:rPr lang="en-US" sz="4400" b="1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Senbag</a:t>
            </a:r>
            <a:r>
              <a:rPr lang="en-US" sz="4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fazil</a:t>
            </a:r>
            <a:r>
              <a:rPr lang="en-US" sz="4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madrasah</a:t>
            </a:r>
            <a:endParaRPr lang="en-US" sz="44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D:\mahfuz pic\IMG_20151117_12484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3657600"/>
            <a:ext cx="3047999" cy="2895600"/>
          </a:xfrm>
          <a:prstGeom prst="rect">
            <a:avLst/>
          </a:prstGeom>
          <a:noFill/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Class: Six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7030A0"/>
                </a:solidFill>
              </a:rPr>
              <a:t>Time: 40 </a:t>
            </a:r>
            <a:r>
              <a:rPr lang="en-US" dirty="0" err="1" smtClean="0">
                <a:solidFill>
                  <a:srgbClr val="7030A0"/>
                </a:solidFill>
              </a:rPr>
              <a:t>mins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10000"/>
            <a:ext cx="7854696" cy="1752600"/>
          </a:xfrm>
        </p:spPr>
        <p:txBody>
          <a:bodyPr>
            <a:normAutofit/>
          </a:bodyPr>
          <a:lstStyle/>
          <a:p>
            <a:r>
              <a:rPr lang="en-US" sz="5400" b="1" i="1" u="sng" dirty="0" smtClean="0"/>
              <a:t>Subject: English 2</a:t>
            </a:r>
            <a:r>
              <a:rPr lang="en-US" sz="5400" b="1" i="1" u="sng" baseline="30000" dirty="0" smtClean="0"/>
              <a:t>nd</a:t>
            </a:r>
            <a:r>
              <a:rPr lang="en-US" sz="5400" b="1" i="1" u="sng" dirty="0" smtClean="0"/>
              <a:t> paper</a:t>
            </a:r>
            <a:endParaRPr lang="en-US" sz="5400" b="1" i="1" u="sng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/>
              <a:t>Lesson </a:t>
            </a:r>
            <a:r>
              <a:rPr lang="en-US" b="1" i="1" u="sng" dirty="0" err="1" smtClean="0"/>
              <a:t>captition</a:t>
            </a:r>
            <a:r>
              <a:rPr lang="en-US" b="1" i="1" u="sng" dirty="0" smtClean="0"/>
              <a:t>:</a:t>
            </a:r>
            <a:endParaRPr lang="en-US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600" b="1" i="1" dirty="0" smtClean="0">
                <a:solidFill>
                  <a:srgbClr val="C00000"/>
                </a:solidFill>
              </a:rPr>
              <a:t>TENSE</a:t>
            </a:r>
            <a:endParaRPr lang="en-US" sz="6600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 smtClean="0"/>
              <a:t>Tense </a:t>
            </a:r>
            <a:r>
              <a:rPr lang="en-US" dirty="0" err="1" smtClean="0"/>
              <a:t>কাকে</a:t>
            </a:r>
            <a:r>
              <a:rPr lang="en-US" dirty="0" smtClean="0"/>
              <a:t> </a:t>
            </a:r>
            <a:r>
              <a:rPr lang="en-US" dirty="0" err="1" smtClean="0"/>
              <a:t>বলে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276600"/>
            <a:ext cx="7854696" cy="1752600"/>
          </a:xfrm>
        </p:spPr>
        <p:txBody>
          <a:bodyPr/>
          <a:lstStyle/>
          <a:p>
            <a:pPr algn="l"/>
            <a:r>
              <a:rPr lang="en-US" sz="4000" dirty="0" err="1" smtClean="0">
                <a:solidFill>
                  <a:srgbClr val="C00000"/>
                </a:solidFill>
              </a:rPr>
              <a:t>Ans</a:t>
            </a:r>
            <a:r>
              <a:rPr lang="en-US" sz="4000" b="1" i="1" dirty="0" smtClean="0">
                <a:solidFill>
                  <a:srgbClr val="FFC000"/>
                </a:solidFill>
              </a:rPr>
              <a:t>: </a:t>
            </a:r>
            <a:r>
              <a:rPr lang="en-US" sz="4000" b="1" i="1" dirty="0" err="1" smtClean="0">
                <a:solidFill>
                  <a:srgbClr val="FFC000"/>
                </a:solidFill>
              </a:rPr>
              <a:t>ক্রিয়া</a:t>
            </a:r>
            <a:r>
              <a:rPr lang="en-US" sz="4000" b="1" i="1" dirty="0" smtClean="0">
                <a:solidFill>
                  <a:srgbClr val="FFC000"/>
                </a:solidFill>
              </a:rPr>
              <a:t> </a:t>
            </a:r>
            <a:r>
              <a:rPr lang="en-US" sz="4000" b="1" i="1" dirty="0" err="1" smtClean="0">
                <a:solidFill>
                  <a:srgbClr val="FFC000"/>
                </a:solidFill>
              </a:rPr>
              <a:t>সম্পাদন</a:t>
            </a:r>
            <a:r>
              <a:rPr lang="en-US" sz="4000" b="1" i="1" dirty="0" smtClean="0">
                <a:solidFill>
                  <a:srgbClr val="FFC000"/>
                </a:solidFill>
              </a:rPr>
              <a:t> </a:t>
            </a:r>
            <a:r>
              <a:rPr lang="en-US" sz="4000" b="1" i="1" dirty="0" err="1" smtClean="0">
                <a:solidFill>
                  <a:srgbClr val="FFC000"/>
                </a:solidFill>
              </a:rPr>
              <a:t>হওয়ার</a:t>
            </a:r>
            <a:r>
              <a:rPr lang="en-US" sz="4000" b="1" i="1" dirty="0" smtClean="0">
                <a:solidFill>
                  <a:srgbClr val="FFC000"/>
                </a:solidFill>
              </a:rPr>
              <a:t> </a:t>
            </a:r>
            <a:r>
              <a:rPr lang="en-US" sz="4000" b="1" i="1" dirty="0" err="1" smtClean="0">
                <a:solidFill>
                  <a:srgbClr val="FFC000"/>
                </a:solidFill>
              </a:rPr>
              <a:t>সময়</a:t>
            </a:r>
            <a:r>
              <a:rPr lang="en-US" sz="4000" b="1" i="1" dirty="0" smtClean="0">
                <a:solidFill>
                  <a:srgbClr val="FFC000"/>
                </a:solidFill>
              </a:rPr>
              <a:t> </a:t>
            </a:r>
            <a:r>
              <a:rPr lang="en-US" sz="4000" b="1" i="1" dirty="0" err="1" smtClean="0">
                <a:solidFill>
                  <a:srgbClr val="FFC000"/>
                </a:solidFill>
              </a:rPr>
              <a:t>বা</a:t>
            </a:r>
            <a:r>
              <a:rPr lang="en-US" sz="4000" b="1" i="1" dirty="0" smtClean="0">
                <a:solidFill>
                  <a:srgbClr val="FFC000"/>
                </a:solidFill>
              </a:rPr>
              <a:t> </a:t>
            </a:r>
            <a:r>
              <a:rPr lang="en-US" sz="4000" b="1" i="1" dirty="0" err="1" smtClean="0">
                <a:solidFill>
                  <a:srgbClr val="FFC000"/>
                </a:solidFill>
              </a:rPr>
              <a:t>কালকে</a:t>
            </a:r>
            <a:r>
              <a:rPr lang="en-US" sz="4000" b="1" i="1" dirty="0" smtClean="0">
                <a:solidFill>
                  <a:srgbClr val="FFC000"/>
                </a:solidFill>
              </a:rPr>
              <a:t> Tense </a:t>
            </a:r>
            <a:r>
              <a:rPr lang="en-US" sz="4000" b="1" i="1" dirty="0" err="1" smtClean="0">
                <a:solidFill>
                  <a:srgbClr val="FFC000"/>
                </a:solidFill>
              </a:rPr>
              <a:t>বা</a:t>
            </a:r>
            <a:r>
              <a:rPr lang="en-US" sz="4000" b="1" i="1" dirty="0" smtClean="0">
                <a:solidFill>
                  <a:srgbClr val="FFC000"/>
                </a:solidFill>
              </a:rPr>
              <a:t> </a:t>
            </a:r>
            <a:r>
              <a:rPr lang="en-US" sz="4000" b="1" i="1" dirty="0" err="1" smtClean="0">
                <a:solidFill>
                  <a:srgbClr val="FFC000"/>
                </a:solidFill>
              </a:rPr>
              <a:t>কাল</a:t>
            </a:r>
            <a:r>
              <a:rPr lang="en-US" sz="4000" b="1" i="1" dirty="0" smtClean="0">
                <a:solidFill>
                  <a:srgbClr val="FFC000"/>
                </a:solidFill>
              </a:rPr>
              <a:t> </a:t>
            </a:r>
            <a:r>
              <a:rPr lang="en-US" sz="4000" b="1" i="1" dirty="0" err="1" smtClean="0">
                <a:solidFill>
                  <a:srgbClr val="FFC000"/>
                </a:solidFill>
              </a:rPr>
              <a:t>বলে</a:t>
            </a:r>
            <a:r>
              <a:rPr lang="en-US" sz="4000" b="1" i="1" dirty="0" smtClean="0">
                <a:solidFill>
                  <a:srgbClr val="FFC000"/>
                </a:solidFill>
              </a:rPr>
              <a:t>।</a:t>
            </a:r>
            <a:endParaRPr lang="en-US" sz="4000" b="1" i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Kinds of Tense: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Tense </a:t>
            </a:r>
            <a:r>
              <a:rPr lang="en-US" dirty="0" err="1" smtClean="0"/>
              <a:t>প্রধানত</a:t>
            </a:r>
            <a:r>
              <a:rPr lang="en-US" dirty="0" smtClean="0"/>
              <a:t> ৩ </a:t>
            </a:r>
            <a:r>
              <a:rPr lang="en-US" dirty="0" err="1" smtClean="0"/>
              <a:t>প্রকার</a:t>
            </a:r>
            <a:r>
              <a:rPr lang="en-US" dirty="0" smtClean="0"/>
              <a:t>। </a:t>
            </a:r>
            <a:r>
              <a:rPr lang="en-US" dirty="0" err="1" smtClean="0"/>
              <a:t>যেমন</a:t>
            </a:r>
            <a:r>
              <a:rPr lang="en-US" dirty="0" smtClean="0"/>
              <a:t>-</a:t>
            </a:r>
          </a:p>
          <a:p>
            <a:r>
              <a:rPr lang="en-US" dirty="0" smtClean="0"/>
              <a:t>Present tense (</a:t>
            </a:r>
            <a:r>
              <a:rPr lang="en-US" dirty="0" err="1" smtClean="0"/>
              <a:t>বর্তমান</a:t>
            </a:r>
            <a:r>
              <a:rPr lang="en-US" dirty="0" smtClean="0"/>
              <a:t> </a:t>
            </a:r>
            <a:r>
              <a:rPr lang="en-US" dirty="0" err="1" smtClean="0"/>
              <a:t>কাল</a:t>
            </a:r>
            <a:r>
              <a:rPr lang="en-US" dirty="0" smtClean="0"/>
              <a:t>)</a:t>
            </a:r>
          </a:p>
          <a:p>
            <a:r>
              <a:rPr lang="en-US" dirty="0" smtClean="0"/>
              <a:t>Past tense (</a:t>
            </a:r>
            <a:r>
              <a:rPr lang="en-US" dirty="0" err="1" smtClean="0"/>
              <a:t>অতীত</a:t>
            </a:r>
            <a:r>
              <a:rPr lang="en-US" dirty="0" smtClean="0"/>
              <a:t> </a:t>
            </a:r>
            <a:r>
              <a:rPr lang="en-US" dirty="0" err="1" smtClean="0"/>
              <a:t>কাল</a:t>
            </a:r>
            <a:r>
              <a:rPr lang="en-US" dirty="0" smtClean="0"/>
              <a:t>) </a:t>
            </a:r>
            <a:r>
              <a:rPr lang="en-US" dirty="0" err="1" smtClean="0"/>
              <a:t>এবং</a:t>
            </a:r>
            <a:endParaRPr lang="en-US" dirty="0" smtClean="0"/>
          </a:p>
          <a:p>
            <a:r>
              <a:rPr lang="en-US" dirty="0" smtClean="0"/>
              <a:t>Future tense(</a:t>
            </a:r>
            <a:r>
              <a:rPr lang="en-US" dirty="0" err="1" smtClean="0"/>
              <a:t>ভবিষ্য</a:t>
            </a:r>
            <a:r>
              <a:rPr lang="en-US" dirty="0" smtClean="0"/>
              <a:t>ৎ </a:t>
            </a:r>
            <a:r>
              <a:rPr lang="en-US" dirty="0" err="1" smtClean="0"/>
              <a:t>কাল</a:t>
            </a:r>
            <a:r>
              <a:rPr lang="en-US" dirty="0" smtClean="0"/>
              <a:t>) </a:t>
            </a:r>
            <a:endParaRPr lang="en-US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Present tense(</a:t>
            </a:r>
            <a:r>
              <a:rPr lang="en-US" b="1" u="sng" dirty="0" err="1" smtClean="0"/>
              <a:t>বর্তমান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কাল</a:t>
            </a:r>
            <a:r>
              <a:rPr lang="en-US" b="1" u="sng" dirty="0" smtClean="0"/>
              <a:t>)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89120"/>
          </a:xfrm>
        </p:spPr>
        <p:txBody>
          <a:bodyPr>
            <a:noAutofit/>
          </a:bodyPr>
          <a:lstStyle/>
          <a:p>
            <a:r>
              <a:rPr lang="en-US" sz="4000" i="1" dirty="0" err="1" smtClean="0">
                <a:solidFill>
                  <a:srgbClr val="7030A0"/>
                </a:solidFill>
              </a:rPr>
              <a:t>যে</a:t>
            </a:r>
            <a:r>
              <a:rPr lang="en-US" sz="4000" i="1" dirty="0" smtClean="0">
                <a:solidFill>
                  <a:srgbClr val="7030A0"/>
                </a:solidFill>
              </a:rPr>
              <a:t> Verb –</a:t>
            </a:r>
            <a:r>
              <a:rPr lang="en-US" sz="4000" i="1" dirty="0" err="1" smtClean="0">
                <a:solidFill>
                  <a:srgbClr val="7030A0"/>
                </a:solidFill>
              </a:rPr>
              <a:t>এর</a:t>
            </a:r>
            <a:r>
              <a:rPr lang="en-US" sz="4000" i="1" dirty="0" smtClean="0">
                <a:solidFill>
                  <a:srgbClr val="7030A0"/>
                </a:solidFill>
              </a:rPr>
              <a:t> </a:t>
            </a:r>
            <a:r>
              <a:rPr lang="en-US" sz="4000" i="1" dirty="0" err="1" smtClean="0">
                <a:solidFill>
                  <a:srgbClr val="7030A0"/>
                </a:solidFill>
              </a:rPr>
              <a:t>কাজ</a:t>
            </a:r>
            <a:r>
              <a:rPr lang="en-US" sz="4000" i="1" dirty="0" smtClean="0">
                <a:solidFill>
                  <a:srgbClr val="7030A0"/>
                </a:solidFill>
              </a:rPr>
              <a:t> </a:t>
            </a:r>
            <a:r>
              <a:rPr lang="en-US" sz="4000" i="1" dirty="0" err="1" smtClean="0">
                <a:solidFill>
                  <a:srgbClr val="7030A0"/>
                </a:solidFill>
              </a:rPr>
              <a:t>বর্তমানে</a:t>
            </a:r>
            <a:r>
              <a:rPr lang="en-US" sz="4000" i="1" dirty="0" smtClean="0">
                <a:solidFill>
                  <a:srgbClr val="7030A0"/>
                </a:solidFill>
              </a:rPr>
              <a:t> </a:t>
            </a:r>
            <a:r>
              <a:rPr lang="en-US" sz="4000" i="1" dirty="0" err="1" smtClean="0">
                <a:solidFill>
                  <a:srgbClr val="7030A0"/>
                </a:solidFill>
              </a:rPr>
              <a:t>সম্পন্ন</a:t>
            </a:r>
            <a:r>
              <a:rPr lang="en-US" sz="4000" i="1" dirty="0" smtClean="0">
                <a:solidFill>
                  <a:srgbClr val="7030A0"/>
                </a:solidFill>
              </a:rPr>
              <a:t> </a:t>
            </a:r>
            <a:r>
              <a:rPr lang="en-US" sz="4000" i="1" dirty="0" err="1" smtClean="0">
                <a:solidFill>
                  <a:srgbClr val="7030A0"/>
                </a:solidFill>
              </a:rPr>
              <a:t>হয়</a:t>
            </a:r>
            <a:r>
              <a:rPr lang="en-US" sz="4000" i="1" dirty="0" smtClean="0">
                <a:solidFill>
                  <a:srgbClr val="7030A0"/>
                </a:solidFill>
              </a:rPr>
              <a:t> </a:t>
            </a:r>
            <a:r>
              <a:rPr lang="en-US" sz="4000" i="1" dirty="0" err="1" smtClean="0">
                <a:solidFill>
                  <a:srgbClr val="7030A0"/>
                </a:solidFill>
              </a:rPr>
              <a:t>বুঝায়</a:t>
            </a:r>
            <a:r>
              <a:rPr lang="en-US" sz="4000" i="1" dirty="0" smtClean="0">
                <a:solidFill>
                  <a:srgbClr val="7030A0"/>
                </a:solidFill>
              </a:rPr>
              <a:t>, </a:t>
            </a:r>
            <a:r>
              <a:rPr lang="en-US" sz="4000" i="1" dirty="0" err="1" smtClean="0">
                <a:solidFill>
                  <a:srgbClr val="7030A0"/>
                </a:solidFill>
              </a:rPr>
              <a:t>তার</a:t>
            </a:r>
            <a:r>
              <a:rPr lang="en-US" sz="4000" i="1" dirty="0" smtClean="0">
                <a:solidFill>
                  <a:srgbClr val="7030A0"/>
                </a:solidFill>
              </a:rPr>
              <a:t> </a:t>
            </a:r>
            <a:r>
              <a:rPr lang="en-US" sz="4000" i="1" dirty="0" err="1" smtClean="0">
                <a:solidFill>
                  <a:srgbClr val="7030A0"/>
                </a:solidFill>
              </a:rPr>
              <a:t>কালকে</a:t>
            </a:r>
            <a:r>
              <a:rPr lang="en-US" sz="4000" i="1" dirty="0" smtClean="0">
                <a:solidFill>
                  <a:srgbClr val="7030A0"/>
                </a:solidFill>
              </a:rPr>
              <a:t> Present tense </a:t>
            </a:r>
            <a:r>
              <a:rPr lang="en-US" sz="4000" i="1" dirty="0" err="1" smtClean="0">
                <a:solidFill>
                  <a:srgbClr val="7030A0"/>
                </a:solidFill>
              </a:rPr>
              <a:t>বলে</a:t>
            </a:r>
            <a:r>
              <a:rPr lang="en-US" sz="4000" i="1" dirty="0" smtClean="0">
                <a:solidFill>
                  <a:srgbClr val="7030A0"/>
                </a:solidFill>
              </a:rPr>
              <a:t>। </a:t>
            </a:r>
            <a:r>
              <a:rPr lang="en-US" sz="4000" i="1" dirty="0" err="1" smtClean="0">
                <a:solidFill>
                  <a:srgbClr val="7030A0"/>
                </a:solidFill>
              </a:rPr>
              <a:t>যেমন</a:t>
            </a:r>
            <a:r>
              <a:rPr lang="en-US" sz="4000" i="1" dirty="0" smtClean="0">
                <a:solidFill>
                  <a:srgbClr val="7030A0"/>
                </a:solidFill>
              </a:rPr>
              <a:t>-</a:t>
            </a:r>
          </a:p>
          <a:p>
            <a:r>
              <a:rPr lang="en-US" sz="4000" i="1" dirty="0" smtClean="0">
                <a:solidFill>
                  <a:srgbClr val="7030A0"/>
                </a:solidFill>
              </a:rPr>
              <a:t>I go to </a:t>
            </a:r>
            <a:r>
              <a:rPr lang="en-US" sz="4000" i="1" dirty="0" err="1" smtClean="0">
                <a:solidFill>
                  <a:srgbClr val="7030A0"/>
                </a:solidFill>
              </a:rPr>
              <a:t>madrasah</a:t>
            </a:r>
            <a:r>
              <a:rPr lang="en-US" sz="4000" i="1" dirty="0" smtClean="0">
                <a:solidFill>
                  <a:srgbClr val="7030A0"/>
                </a:solidFill>
              </a:rPr>
              <a:t>.</a:t>
            </a:r>
          </a:p>
          <a:p>
            <a:r>
              <a:rPr lang="en-US" sz="4000" i="1" dirty="0" smtClean="0">
                <a:solidFill>
                  <a:srgbClr val="7030A0"/>
                </a:solidFill>
              </a:rPr>
              <a:t>He is calling me.</a:t>
            </a:r>
          </a:p>
          <a:p>
            <a:r>
              <a:rPr lang="en-US" sz="4000" i="1" dirty="0" err="1" smtClean="0">
                <a:solidFill>
                  <a:srgbClr val="7030A0"/>
                </a:solidFill>
              </a:rPr>
              <a:t>Kajol</a:t>
            </a:r>
            <a:r>
              <a:rPr lang="en-US" sz="4000" i="1" dirty="0" smtClean="0">
                <a:solidFill>
                  <a:srgbClr val="7030A0"/>
                </a:solidFill>
              </a:rPr>
              <a:t> has made tea.</a:t>
            </a:r>
          </a:p>
          <a:p>
            <a:r>
              <a:rPr lang="en-US" sz="4000" i="1" dirty="0" smtClean="0">
                <a:solidFill>
                  <a:srgbClr val="7030A0"/>
                </a:solidFill>
              </a:rPr>
              <a:t>We have been eating rice.</a:t>
            </a:r>
            <a:endParaRPr lang="en-US" sz="4000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Past tense (</a:t>
            </a:r>
            <a:r>
              <a:rPr lang="en-US" b="1" u="sng" dirty="0" err="1" smtClean="0"/>
              <a:t>অতীত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কাল</a:t>
            </a:r>
            <a:r>
              <a:rPr lang="en-US" b="1" u="sng" dirty="0" smtClean="0"/>
              <a:t>):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i="1" dirty="0" err="1" smtClean="0">
                <a:solidFill>
                  <a:srgbClr val="C00000"/>
                </a:solidFill>
              </a:rPr>
              <a:t>যে</a:t>
            </a:r>
            <a:r>
              <a:rPr lang="en-US" sz="4000" i="1" dirty="0" smtClean="0">
                <a:solidFill>
                  <a:srgbClr val="C00000"/>
                </a:solidFill>
              </a:rPr>
              <a:t> Verb – </a:t>
            </a:r>
            <a:r>
              <a:rPr lang="en-US" sz="4000" i="1" dirty="0" err="1" smtClean="0">
                <a:solidFill>
                  <a:srgbClr val="C00000"/>
                </a:solidFill>
              </a:rPr>
              <a:t>এর</a:t>
            </a:r>
            <a:r>
              <a:rPr lang="en-US" sz="4000" i="1" dirty="0" smtClean="0">
                <a:solidFill>
                  <a:srgbClr val="C00000"/>
                </a:solidFill>
              </a:rPr>
              <a:t> </a:t>
            </a:r>
            <a:r>
              <a:rPr lang="en-US" sz="4000" i="1" dirty="0" err="1" smtClean="0">
                <a:solidFill>
                  <a:srgbClr val="C00000"/>
                </a:solidFill>
              </a:rPr>
              <a:t>কাজ</a:t>
            </a:r>
            <a:r>
              <a:rPr lang="en-US" sz="4000" i="1" dirty="0" smtClean="0">
                <a:solidFill>
                  <a:srgbClr val="C00000"/>
                </a:solidFill>
              </a:rPr>
              <a:t> </a:t>
            </a:r>
            <a:r>
              <a:rPr lang="en-US" sz="4000" i="1" dirty="0" err="1" smtClean="0">
                <a:solidFill>
                  <a:srgbClr val="C00000"/>
                </a:solidFill>
              </a:rPr>
              <a:t>অতীত</a:t>
            </a:r>
            <a:r>
              <a:rPr lang="en-US" sz="4000" i="1" dirty="0" smtClean="0">
                <a:solidFill>
                  <a:srgbClr val="C00000"/>
                </a:solidFill>
              </a:rPr>
              <a:t> </a:t>
            </a:r>
            <a:r>
              <a:rPr lang="en-US" sz="4000" i="1" dirty="0" err="1" smtClean="0">
                <a:solidFill>
                  <a:srgbClr val="C00000"/>
                </a:solidFill>
              </a:rPr>
              <a:t>সময়ে</a:t>
            </a:r>
            <a:r>
              <a:rPr lang="en-US" sz="4000" i="1" dirty="0" smtClean="0">
                <a:solidFill>
                  <a:srgbClr val="C00000"/>
                </a:solidFill>
              </a:rPr>
              <a:t> </a:t>
            </a:r>
            <a:r>
              <a:rPr lang="en-US" sz="4000" i="1" dirty="0" err="1" smtClean="0">
                <a:solidFill>
                  <a:srgbClr val="C00000"/>
                </a:solidFill>
              </a:rPr>
              <a:t>সম্পন্ন</a:t>
            </a:r>
            <a:r>
              <a:rPr lang="en-US" sz="4000" i="1" dirty="0" smtClean="0">
                <a:solidFill>
                  <a:srgbClr val="C00000"/>
                </a:solidFill>
              </a:rPr>
              <a:t> </a:t>
            </a:r>
            <a:r>
              <a:rPr lang="en-US" sz="4000" i="1" dirty="0" err="1" smtClean="0">
                <a:solidFill>
                  <a:srgbClr val="C00000"/>
                </a:solidFill>
              </a:rPr>
              <a:t>হয়েছিল</a:t>
            </a:r>
            <a:r>
              <a:rPr lang="en-US" sz="4000" i="1" dirty="0" smtClean="0">
                <a:solidFill>
                  <a:srgbClr val="C00000"/>
                </a:solidFill>
              </a:rPr>
              <a:t> </a:t>
            </a:r>
            <a:r>
              <a:rPr lang="en-US" sz="4000" i="1" dirty="0" err="1" smtClean="0">
                <a:solidFill>
                  <a:srgbClr val="C00000"/>
                </a:solidFill>
              </a:rPr>
              <a:t>বুঝায়</a:t>
            </a:r>
            <a:r>
              <a:rPr lang="en-US" sz="4000" i="1" dirty="0" smtClean="0">
                <a:solidFill>
                  <a:srgbClr val="C00000"/>
                </a:solidFill>
              </a:rPr>
              <a:t> </a:t>
            </a:r>
            <a:r>
              <a:rPr lang="en-US" sz="4000" i="1" dirty="0" err="1" smtClean="0">
                <a:solidFill>
                  <a:srgbClr val="C00000"/>
                </a:solidFill>
              </a:rPr>
              <a:t>তার</a:t>
            </a:r>
            <a:r>
              <a:rPr lang="en-US" sz="4000" i="1" dirty="0" smtClean="0">
                <a:solidFill>
                  <a:srgbClr val="C00000"/>
                </a:solidFill>
              </a:rPr>
              <a:t> </a:t>
            </a:r>
            <a:r>
              <a:rPr lang="en-US" sz="4000" i="1" dirty="0" err="1" smtClean="0">
                <a:solidFill>
                  <a:srgbClr val="C00000"/>
                </a:solidFill>
              </a:rPr>
              <a:t>কালকে</a:t>
            </a:r>
            <a:r>
              <a:rPr lang="en-US" sz="4000" i="1" dirty="0" smtClean="0">
                <a:solidFill>
                  <a:srgbClr val="C00000"/>
                </a:solidFill>
              </a:rPr>
              <a:t> Past tense </a:t>
            </a:r>
            <a:r>
              <a:rPr lang="en-US" sz="4000" i="1" dirty="0" err="1" smtClean="0">
                <a:solidFill>
                  <a:srgbClr val="C00000"/>
                </a:solidFill>
              </a:rPr>
              <a:t>বলে</a:t>
            </a:r>
            <a:r>
              <a:rPr lang="en-US" sz="4000" i="1" dirty="0" smtClean="0">
                <a:solidFill>
                  <a:srgbClr val="C00000"/>
                </a:solidFill>
              </a:rPr>
              <a:t>। </a:t>
            </a:r>
            <a:r>
              <a:rPr lang="en-US" sz="4000" i="1" dirty="0" err="1" smtClean="0">
                <a:solidFill>
                  <a:srgbClr val="C00000"/>
                </a:solidFill>
              </a:rPr>
              <a:t>যেমন</a:t>
            </a:r>
            <a:r>
              <a:rPr lang="en-US" sz="4000" i="1" dirty="0" smtClean="0">
                <a:solidFill>
                  <a:srgbClr val="C00000"/>
                </a:solidFill>
              </a:rPr>
              <a:t>-</a:t>
            </a:r>
          </a:p>
          <a:p>
            <a:r>
              <a:rPr lang="en-US" sz="4000" i="1" dirty="0" smtClean="0">
                <a:solidFill>
                  <a:srgbClr val="C00000"/>
                </a:solidFill>
              </a:rPr>
              <a:t>I went to </a:t>
            </a:r>
            <a:r>
              <a:rPr lang="en-US" sz="4000" i="1" dirty="0" err="1" smtClean="0">
                <a:solidFill>
                  <a:srgbClr val="C00000"/>
                </a:solidFill>
              </a:rPr>
              <a:t>madrasah</a:t>
            </a:r>
            <a:r>
              <a:rPr lang="en-US" sz="4000" i="1" dirty="0" smtClean="0">
                <a:solidFill>
                  <a:srgbClr val="C00000"/>
                </a:solidFill>
              </a:rPr>
              <a:t>.</a:t>
            </a:r>
          </a:p>
          <a:p>
            <a:r>
              <a:rPr lang="en-US" sz="4000" i="1" dirty="0" smtClean="0">
                <a:solidFill>
                  <a:srgbClr val="C00000"/>
                </a:solidFill>
              </a:rPr>
              <a:t>He was calling me.</a:t>
            </a:r>
          </a:p>
          <a:p>
            <a:r>
              <a:rPr lang="en-US" sz="4000" i="1" dirty="0" err="1" smtClean="0">
                <a:solidFill>
                  <a:srgbClr val="C00000"/>
                </a:solidFill>
              </a:rPr>
              <a:t>Kajol</a:t>
            </a:r>
            <a:r>
              <a:rPr lang="en-US" sz="4000" i="1" dirty="0" smtClean="0">
                <a:solidFill>
                  <a:srgbClr val="C00000"/>
                </a:solidFill>
              </a:rPr>
              <a:t> had made tea.</a:t>
            </a:r>
          </a:p>
          <a:p>
            <a:r>
              <a:rPr lang="en-US" sz="4000" i="1" dirty="0" smtClean="0">
                <a:solidFill>
                  <a:srgbClr val="C00000"/>
                </a:solidFill>
              </a:rPr>
              <a:t>We had been eating rice.</a:t>
            </a:r>
            <a:endParaRPr lang="en-US" sz="4000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Future tense (</a:t>
            </a:r>
            <a:r>
              <a:rPr lang="en-US" b="1" u="sng" dirty="0" err="1" smtClean="0"/>
              <a:t>ভবিষ্য</a:t>
            </a:r>
            <a:r>
              <a:rPr lang="en-US" b="1" u="sng" dirty="0" smtClean="0"/>
              <a:t>ৎ </a:t>
            </a:r>
            <a:r>
              <a:rPr lang="en-US" b="1" u="sng" dirty="0" err="1" smtClean="0"/>
              <a:t>কাল</a:t>
            </a:r>
            <a:r>
              <a:rPr lang="en-US" b="1" u="sng" dirty="0" smtClean="0"/>
              <a:t>):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i="1" dirty="0" err="1" smtClean="0">
                <a:solidFill>
                  <a:srgbClr val="00B050"/>
                </a:solidFill>
              </a:rPr>
              <a:t>যে</a:t>
            </a:r>
            <a:r>
              <a:rPr lang="en-US" sz="4000" i="1" dirty="0" smtClean="0">
                <a:solidFill>
                  <a:srgbClr val="00B050"/>
                </a:solidFill>
              </a:rPr>
              <a:t> Verb – </a:t>
            </a:r>
            <a:r>
              <a:rPr lang="en-US" sz="4000" i="1" dirty="0" err="1" smtClean="0">
                <a:solidFill>
                  <a:srgbClr val="00B050"/>
                </a:solidFill>
              </a:rPr>
              <a:t>এর</a:t>
            </a:r>
            <a:r>
              <a:rPr lang="en-US" sz="4000" i="1" dirty="0" smtClean="0">
                <a:solidFill>
                  <a:srgbClr val="00B050"/>
                </a:solidFill>
              </a:rPr>
              <a:t> </a:t>
            </a:r>
            <a:r>
              <a:rPr lang="en-US" sz="4000" i="1" dirty="0" err="1" smtClean="0">
                <a:solidFill>
                  <a:srgbClr val="00B050"/>
                </a:solidFill>
              </a:rPr>
              <a:t>কাজ</a:t>
            </a:r>
            <a:r>
              <a:rPr lang="en-US" sz="4000" i="1" dirty="0" smtClean="0">
                <a:solidFill>
                  <a:srgbClr val="00B050"/>
                </a:solidFill>
              </a:rPr>
              <a:t> </a:t>
            </a:r>
            <a:r>
              <a:rPr lang="en-US" sz="4000" i="1" dirty="0" err="1" smtClean="0">
                <a:solidFill>
                  <a:srgbClr val="00B050"/>
                </a:solidFill>
              </a:rPr>
              <a:t>ভবিষ্য</a:t>
            </a:r>
            <a:r>
              <a:rPr lang="en-US" sz="4000" i="1" dirty="0" smtClean="0">
                <a:solidFill>
                  <a:srgbClr val="00B050"/>
                </a:solidFill>
              </a:rPr>
              <a:t>ৎ </a:t>
            </a:r>
            <a:r>
              <a:rPr lang="en-US" sz="4000" i="1" dirty="0" err="1" smtClean="0">
                <a:solidFill>
                  <a:srgbClr val="00B050"/>
                </a:solidFill>
              </a:rPr>
              <a:t>সময়ে</a:t>
            </a:r>
            <a:r>
              <a:rPr lang="en-US" sz="4000" i="1" dirty="0" smtClean="0">
                <a:solidFill>
                  <a:srgbClr val="00B050"/>
                </a:solidFill>
              </a:rPr>
              <a:t> </a:t>
            </a:r>
            <a:r>
              <a:rPr lang="en-US" sz="4000" i="1" dirty="0" err="1" smtClean="0">
                <a:solidFill>
                  <a:srgbClr val="00B050"/>
                </a:solidFill>
              </a:rPr>
              <a:t>সম্পন্ন</a:t>
            </a:r>
            <a:r>
              <a:rPr lang="en-US" sz="4000" i="1" dirty="0" smtClean="0">
                <a:solidFill>
                  <a:srgbClr val="00B050"/>
                </a:solidFill>
              </a:rPr>
              <a:t> </a:t>
            </a:r>
            <a:r>
              <a:rPr lang="en-US" sz="4000" i="1" dirty="0" err="1" smtClean="0">
                <a:solidFill>
                  <a:srgbClr val="00B050"/>
                </a:solidFill>
              </a:rPr>
              <a:t>হবে</a:t>
            </a:r>
            <a:r>
              <a:rPr lang="en-US" sz="4000" i="1" dirty="0" smtClean="0">
                <a:solidFill>
                  <a:srgbClr val="00B050"/>
                </a:solidFill>
              </a:rPr>
              <a:t> </a:t>
            </a:r>
            <a:r>
              <a:rPr lang="en-US" sz="4000" i="1" dirty="0" err="1" smtClean="0">
                <a:solidFill>
                  <a:srgbClr val="00B050"/>
                </a:solidFill>
              </a:rPr>
              <a:t>বুঝায়</a:t>
            </a:r>
            <a:r>
              <a:rPr lang="en-US" sz="4000" i="1" dirty="0" smtClean="0">
                <a:solidFill>
                  <a:srgbClr val="00B050"/>
                </a:solidFill>
              </a:rPr>
              <a:t>, </a:t>
            </a:r>
            <a:r>
              <a:rPr lang="en-US" sz="4000" i="1" dirty="0" err="1" smtClean="0">
                <a:solidFill>
                  <a:srgbClr val="00B050"/>
                </a:solidFill>
              </a:rPr>
              <a:t>তার</a:t>
            </a:r>
            <a:r>
              <a:rPr lang="en-US" sz="4000" i="1" dirty="0" smtClean="0">
                <a:solidFill>
                  <a:srgbClr val="00B050"/>
                </a:solidFill>
              </a:rPr>
              <a:t> </a:t>
            </a:r>
            <a:r>
              <a:rPr lang="en-US" sz="4000" i="1" dirty="0" err="1" smtClean="0">
                <a:solidFill>
                  <a:srgbClr val="00B050"/>
                </a:solidFill>
              </a:rPr>
              <a:t>কালকে</a:t>
            </a:r>
            <a:r>
              <a:rPr lang="en-US" sz="4000" i="1" dirty="0" smtClean="0">
                <a:solidFill>
                  <a:srgbClr val="00B050"/>
                </a:solidFill>
              </a:rPr>
              <a:t> Future tense  </a:t>
            </a:r>
            <a:r>
              <a:rPr lang="en-US" sz="4000" i="1" dirty="0" err="1" smtClean="0">
                <a:solidFill>
                  <a:srgbClr val="00B050"/>
                </a:solidFill>
              </a:rPr>
              <a:t>বলে</a:t>
            </a:r>
            <a:r>
              <a:rPr lang="en-US" sz="4000" i="1" dirty="0" smtClean="0">
                <a:solidFill>
                  <a:srgbClr val="00B050"/>
                </a:solidFill>
              </a:rPr>
              <a:t>। </a:t>
            </a:r>
            <a:r>
              <a:rPr lang="en-US" sz="4000" i="1" dirty="0" err="1" smtClean="0">
                <a:solidFill>
                  <a:srgbClr val="00B050"/>
                </a:solidFill>
              </a:rPr>
              <a:t>যেমন</a:t>
            </a:r>
            <a:r>
              <a:rPr lang="en-US" sz="4000" i="1" dirty="0" smtClean="0">
                <a:solidFill>
                  <a:srgbClr val="00B050"/>
                </a:solidFill>
              </a:rPr>
              <a:t>-</a:t>
            </a:r>
          </a:p>
          <a:p>
            <a:r>
              <a:rPr lang="en-US" sz="4000" i="1" dirty="0" smtClean="0">
                <a:solidFill>
                  <a:srgbClr val="00B050"/>
                </a:solidFill>
              </a:rPr>
              <a:t>I shall go to </a:t>
            </a:r>
            <a:r>
              <a:rPr lang="en-US" sz="4000" i="1" dirty="0" err="1" smtClean="0">
                <a:solidFill>
                  <a:srgbClr val="00B050"/>
                </a:solidFill>
              </a:rPr>
              <a:t>madrasah</a:t>
            </a:r>
            <a:r>
              <a:rPr lang="en-US" sz="4000" i="1" dirty="0" smtClean="0">
                <a:solidFill>
                  <a:srgbClr val="00B050"/>
                </a:solidFill>
              </a:rPr>
              <a:t>.</a:t>
            </a:r>
          </a:p>
          <a:p>
            <a:r>
              <a:rPr lang="en-US" sz="4000" i="1" dirty="0" smtClean="0">
                <a:solidFill>
                  <a:srgbClr val="00B050"/>
                </a:solidFill>
              </a:rPr>
              <a:t>He will be calling me.</a:t>
            </a:r>
          </a:p>
          <a:p>
            <a:r>
              <a:rPr lang="en-US" sz="4000" i="1" dirty="0" err="1" smtClean="0">
                <a:solidFill>
                  <a:srgbClr val="00B050"/>
                </a:solidFill>
              </a:rPr>
              <a:t>Kajol</a:t>
            </a:r>
            <a:r>
              <a:rPr lang="en-US" sz="4000" i="1" dirty="0" smtClean="0">
                <a:solidFill>
                  <a:srgbClr val="00B050"/>
                </a:solidFill>
              </a:rPr>
              <a:t> will </a:t>
            </a:r>
            <a:r>
              <a:rPr lang="en-US" sz="4000" i="1" dirty="0" err="1" smtClean="0">
                <a:solidFill>
                  <a:srgbClr val="00B050"/>
                </a:solidFill>
              </a:rPr>
              <a:t>habe</a:t>
            </a:r>
            <a:r>
              <a:rPr lang="en-US" sz="4000" i="1" dirty="0" smtClean="0">
                <a:solidFill>
                  <a:srgbClr val="00B050"/>
                </a:solidFill>
              </a:rPr>
              <a:t> made tea .</a:t>
            </a:r>
          </a:p>
          <a:p>
            <a:r>
              <a:rPr lang="en-US" sz="4000" i="1" dirty="0" smtClean="0">
                <a:solidFill>
                  <a:srgbClr val="00B050"/>
                </a:solidFill>
              </a:rPr>
              <a:t>We shall have been eating rice</a:t>
            </a:r>
            <a:r>
              <a:rPr lang="en-US" sz="4000" dirty="0" smtClean="0">
                <a:solidFill>
                  <a:srgbClr val="C00000"/>
                </a:solidFill>
              </a:rPr>
              <a:t>.</a:t>
            </a:r>
            <a:endParaRPr lang="en-US" sz="4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218</TotalTime>
  <Words>276</Words>
  <Application>Microsoft Office PowerPoint</Application>
  <PresentationFormat>On-screen Show (4:3)</PresentationFormat>
  <Paragraphs>49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Flow</vt:lpstr>
      <vt:lpstr>Slide 1</vt:lpstr>
      <vt:lpstr>Md. Mahfuzur Rahman</vt:lpstr>
      <vt:lpstr>Class: Six Time: 40 mins.</vt:lpstr>
      <vt:lpstr>Lesson captition:</vt:lpstr>
      <vt:lpstr>Tense কাকে বলে?</vt:lpstr>
      <vt:lpstr>Kinds of Tense:</vt:lpstr>
      <vt:lpstr>Present tense(বর্তমান কাল)</vt:lpstr>
      <vt:lpstr>Past tense (অতীত কাল):</vt:lpstr>
      <vt:lpstr>Future tense (ভবিষ্যৎ কাল):</vt:lpstr>
      <vt:lpstr>Present tense ৪ প্রকার: যথা-</vt:lpstr>
      <vt:lpstr>Past tense ৪ প্রকার: যথা-</vt:lpstr>
      <vt:lpstr>Future tense ৪ প্রকার: যথা-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25</cp:revision>
  <dcterms:created xsi:type="dcterms:W3CDTF">2017-03-14T13:45:26Z</dcterms:created>
  <dcterms:modified xsi:type="dcterms:W3CDTF">2010-02-08T23:56:21Z</dcterms:modified>
</cp:coreProperties>
</file>